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3" r:id="rId3"/>
    <p:sldId id="294" r:id="rId4"/>
    <p:sldId id="296" r:id="rId5"/>
    <p:sldId id="295" r:id="rId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58"/>
  </p:normalViewPr>
  <p:slideViewPr>
    <p:cSldViewPr snapToGrid="0">
      <p:cViewPr varScale="1">
        <p:scale>
          <a:sx n="67" d="100"/>
          <a:sy n="67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76A32-6BD8-7950-3523-5E29F8654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4A3DD1-3E03-8722-5ACC-E32BB8899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C24B8-5BFF-D6F1-E56F-B796E80D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9CD5E5-AF79-882D-0C95-98FC6D49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D4C902-C5FD-183B-66C9-70B60519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820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A9218-267F-89A3-0943-C31D011B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461F96-9168-623A-0CAB-C061BEC7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25F1E-71C7-4B46-4FCB-CA303644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633BD-F944-7A94-AC97-9E6732E0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4DEBB-711E-C9E0-4B5C-87B5F7C0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546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1C67C24-A604-5601-A0F3-3B641A07C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6A1EF0-254C-D9AE-4E2A-CCCD68C4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E7906-2399-6DB5-9706-D634A4E0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3174-0E67-3932-BC4E-080C7374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4CDA8F-0AAE-479A-A8DD-9204B612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167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EDA91-99DB-4A45-D1DE-3E26C67D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0F63BE-AB97-2FE4-E4CC-4333413E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DE24B-698F-56BC-F273-C5EFD1F6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323891-467E-D6D2-049D-A820BCF8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E3422-0883-2B20-0ECC-1B4E19AC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45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00DA5-196E-4C64-91E6-A3F1D353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07F0B-C2F0-3596-2F9B-BA634ABF3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C60F7-C74D-9A2F-B2FE-1B5F12C6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33734-D43A-E68E-2440-21951D5E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BCE5F-CE91-F91B-B189-01715C79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508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24763-6F08-B178-C660-7E0DE471A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2EE5A-DAE5-96A0-0E34-C3426BD8C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E370D8-0CA5-643B-FEE9-657BDAE2F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7077F1-0F3B-CE6C-26BB-7C036348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6472DE-1CA5-ACFD-FCB0-0D621AA9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E26913-E93C-DF82-7AFD-1DA1E8DC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4745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9BA11-247D-8DCE-724E-34A0F554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3A175-D1CE-7F67-FFA9-574C11C3B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8F6508-4FFD-7F20-FED4-37ACC6EB5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4C8CE0-1BA2-BDD4-A19F-18F0C1E71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5FF40F-7EE6-4747-6AAB-6A7D530D6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05A0CE-B99B-04A0-D745-6759DDFE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5B49E6-4F97-B4BB-7814-3D1B72F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9F533C-C0AE-ADCC-035F-3CA5A9BB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513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23D54-94FE-29C9-AB37-CB64FC7A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EB2A5C-EAC6-9589-8154-64B5360D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F4A801-AC2A-230E-C352-97C41D0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944B3A-3BF8-49C5-B51B-06FF3C4A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1427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B85FDD-37EC-5BD4-473B-58E2826B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9202D6-EFE7-0418-7A75-35FE869C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5A302A-8C62-DFFE-11CC-AA39DC81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719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BEBD3-AC0E-9FD8-D53D-D936A7C0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585029-AF97-1D66-E418-F12EF750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C63889-9B61-1F87-BF18-BC5F7D3AE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A377D-460B-DDC7-22D5-EE0B2F7C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35A89-5DEC-30C9-70F8-D877E88C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2A36AB-0F3E-E77C-5361-9138FC1E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807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05E5B-A94D-FD6E-6339-B661215D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AB3544-4FAC-8180-550B-FD3CD6995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0E58FF-8736-26E0-65CC-FFEA448CA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D0710-4C0A-FBF8-60FE-2F9CCB19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0D326-58F9-631F-FCE6-90D0199C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50F314-C34E-9574-4E1E-7BB8C865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634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8D3EA9-6DF6-74DD-46ED-78430410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E08100-3E92-99CB-1ACB-7704201F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95307-8DEC-D854-0F1D-09777F9DE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D9423-4C98-41EE-9BA0-526BADA86CFD}" type="datetimeFigureOut">
              <a:rPr lang="es-CR" smtClean="0"/>
              <a:t>7/7/2025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52442-7251-5F2F-8D9F-50F1BB629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55A0A-9442-17B7-496E-5F771D05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F430-C620-4106-A336-BB1564B4C12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8079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1DDB-793A-B6E3-C2C3-30EDAC5F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78759-97E6-51C1-4FCA-40D691CCB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33" y="460675"/>
            <a:ext cx="9144000" cy="911271"/>
          </a:xfrm>
        </p:spPr>
        <p:txBody>
          <a:bodyPr>
            <a:normAutofit/>
          </a:bodyPr>
          <a:lstStyle/>
          <a:p>
            <a:r>
              <a:rPr lang="es-CR" sz="4800" b="1" dirty="0"/>
              <a:t>Informe de Presidencia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79F1FC-B9D7-F70F-7ABA-4F5A1BCB7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55" y="4833050"/>
            <a:ext cx="11066090" cy="4283758"/>
          </a:xfrm>
        </p:spPr>
        <p:txBody>
          <a:bodyPr>
            <a:noAutofit/>
          </a:bodyPr>
          <a:lstStyle/>
          <a:p>
            <a:br>
              <a:rPr lang="es-CR" dirty="0"/>
            </a:b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374962-D834-3233-BC19-DA215FC7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54"/>
            <a:ext cx="1777253" cy="13625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B43216-F7A2-9F8C-E75C-9632828FC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691" y="33603"/>
            <a:ext cx="1777253" cy="1463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FF0189-D7A5-C205-6A26-5EF3FAC5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69137"/>
              </p:ext>
            </p:extLst>
          </p:nvPr>
        </p:nvGraphicFramePr>
        <p:xfrm>
          <a:off x="0" y="1783080"/>
          <a:ext cx="766411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74">
                  <a:extLst>
                    <a:ext uri="{9D8B030D-6E8A-4147-A177-3AD203B41FA5}">
                      <a16:colId xmlns:a16="http://schemas.microsoft.com/office/drawing/2014/main" val="2549197098"/>
                    </a:ext>
                  </a:extLst>
                </a:gridCol>
                <a:gridCol w="6662042">
                  <a:extLst>
                    <a:ext uri="{9D8B030D-6E8A-4147-A177-3AD203B41FA5}">
                      <a16:colId xmlns:a16="http://schemas.microsoft.com/office/drawing/2014/main" val="256291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R" sz="24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R" sz="2400" dirty="0"/>
                        <a:t>Asunto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R" sz="2400" dirty="0"/>
                        <a:t>Julio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La familia Coto nos ofrece el acceso a su propiedad para permitirnos el aforo y eventual administración de una naciente, que hemos denominado “Dora María”.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97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DA9C154-B2AF-9B5C-2985-11F7DCEBB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116" y="1769236"/>
            <a:ext cx="2757186" cy="49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44D9B-59A6-9D02-F900-DEFFEA28A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CF738-9827-EE68-300A-B43BF4CD0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33" y="460675"/>
            <a:ext cx="9144000" cy="911271"/>
          </a:xfrm>
        </p:spPr>
        <p:txBody>
          <a:bodyPr>
            <a:normAutofit/>
          </a:bodyPr>
          <a:lstStyle/>
          <a:p>
            <a:r>
              <a:rPr lang="es-CR" sz="4800" b="1" dirty="0"/>
              <a:t>Informe de Presidencia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D45FFE-9B4C-2F05-B936-73945F62A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55" y="4833050"/>
            <a:ext cx="11066090" cy="4283758"/>
          </a:xfrm>
        </p:spPr>
        <p:txBody>
          <a:bodyPr>
            <a:noAutofit/>
          </a:bodyPr>
          <a:lstStyle/>
          <a:p>
            <a:br>
              <a:rPr lang="es-CR" dirty="0"/>
            </a:b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C52E1B-06F5-450A-AEB8-B233935A5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03"/>
            <a:ext cx="1777253" cy="13625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20CAA5-D99E-34F4-ACCB-A7B362991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747" y="35302"/>
            <a:ext cx="1777253" cy="1463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2FDABB-3C72-11F4-A8CE-3DC3FCF01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29659"/>
              </p:ext>
            </p:extLst>
          </p:nvPr>
        </p:nvGraphicFramePr>
        <p:xfrm>
          <a:off x="635373" y="1833374"/>
          <a:ext cx="1106609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69">
                  <a:extLst>
                    <a:ext uri="{9D8B030D-6E8A-4147-A177-3AD203B41FA5}">
                      <a16:colId xmlns:a16="http://schemas.microsoft.com/office/drawing/2014/main" val="2549197098"/>
                    </a:ext>
                  </a:extLst>
                </a:gridCol>
                <a:gridCol w="9247021">
                  <a:extLst>
                    <a:ext uri="{9D8B030D-6E8A-4147-A177-3AD203B41FA5}">
                      <a16:colId xmlns:a16="http://schemas.microsoft.com/office/drawing/2014/main" val="256291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R" sz="24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R" sz="2400" dirty="0"/>
                        <a:t>Asunto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R" sz="2400" dirty="0"/>
                        <a:t>Julio 31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AyA aprueba el Estudio Técnico con la inclusión de la Naciente Dora María que ofrece calidad y cantidad de agua.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9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Octubre 2024 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Mediante sesión de Junta Directiva 2024-122-O se acuerda la contratación del Consultor Fernando Vílchez para la elaboración del Perfil del Proyecto.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9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Noviembre 2024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2400" dirty="0"/>
                        <a:t>Se solicita por primera vez el Certificado de Uso de Suelo a la Municipalidad de Cartago. </a:t>
                      </a:r>
                    </a:p>
                    <a:p>
                      <a:endParaRPr lang="es-CR" sz="2400" dirty="0"/>
                    </a:p>
                    <a:p>
                      <a:r>
                        <a:rPr lang="es-CR" sz="2400" dirty="0"/>
                        <a:t>Se nos otorga el Sello Regulatorio de Calidad-2024-2025 que se otorga a las ASADAS  que cumplen con una Administración Eficiente, Servicio de calidad a los usuarios en cantidad continuidad y cantidad en la prestación del servicio y verificación de la calidad del agua potable.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85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0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6257-AE61-09BD-085C-1C334AEE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A500E-4A8D-C22A-B84C-0A27B0364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33" y="460675"/>
            <a:ext cx="9144000" cy="911271"/>
          </a:xfrm>
        </p:spPr>
        <p:txBody>
          <a:bodyPr>
            <a:normAutofit/>
          </a:bodyPr>
          <a:lstStyle/>
          <a:p>
            <a:r>
              <a:rPr lang="es-CR" sz="4800" b="1" dirty="0"/>
              <a:t>Informe de Presidencia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6768D-BBB8-68A9-1AF7-7845D28A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55" y="4833050"/>
            <a:ext cx="11066090" cy="4283758"/>
          </a:xfrm>
        </p:spPr>
        <p:txBody>
          <a:bodyPr>
            <a:noAutofit/>
          </a:bodyPr>
          <a:lstStyle/>
          <a:p>
            <a:br>
              <a:rPr lang="es-CR" dirty="0"/>
            </a:b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49F8E6-8F28-6871-50AD-28DC2401F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393"/>
            <a:ext cx="1777253" cy="13625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E57A3B-CCAA-294B-543A-E1CF14BF6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747" y="45092"/>
            <a:ext cx="1777253" cy="1463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43D554-0D78-B7BB-C332-A3DE8EE72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802985"/>
              </p:ext>
            </p:extLst>
          </p:nvPr>
        </p:nvGraphicFramePr>
        <p:xfrm>
          <a:off x="0" y="1823236"/>
          <a:ext cx="653314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232">
                  <a:extLst>
                    <a:ext uri="{9D8B030D-6E8A-4147-A177-3AD203B41FA5}">
                      <a16:colId xmlns:a16="http://schemas.microsoft.com/office/drawing/2014/main" val="2549197098"/>
                    </a:ext>
                  </a:extLst>
                </a:gridCol>
                <a:gridCol w="4920915">
                  <a:extLst>
                    <a:ext uri="{9D8B030D-6E8A-4147-A177-3AD203B41FA5}">
                      <a16:colId xmlns:a16="http://schemas.microsoft.com/office/drawing/2014/main" val="256291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R" sz="24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R" sz="2400" dirty="0"/>
                        <a:t>Asunto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R" sz="2400" dirty="0"/>
                        <a:t>Diciembre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Se sustituyeron: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(a) 20 medidores que llegaron a su vida útil.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(b) 350 metros de tuberías, sacando un tramo importante que transcurría por propiedad privada.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R" sz="2400" dirty="0"/>
                        <a:t>Enero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Se construyó la jaula de protección del tanque conocido como </a:t>
                      </a:r>
                      <a:r>
                        <a:rPr lang="es-CR" sz="2400" dirty="0" err="1"/>
                        <a:t>Andreoli</a:t>
                      </a:r>
                      <a:r>
                        <a:rPr lang="es-CR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924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6D685C-0304-B576-48FF-295F499D0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58" y="1823237"/>
            <a:ext cx="6324306" cy="35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458E-A28D-3299-CF7A-6E426724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64FE-2684-E525-F896-E230291A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33" y="460675"/>
            <a:ext cx="9144000" cy="911271"/>
          </a:xfrm>
        </p:spPr>
        <p:txBody>
          <a:bodyPr>
            <a:normAutofit fontScale="90000"/>
          </a:bodyPr>
          <a:lstStyle/>
          <a:p>
            <a:r>
              <a:rPr lang="es-CR" b="1" dirty="0"/>
              <a:t>Informe de Presidencia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14EF0F-0F9F-910F-3157-E1323F6C1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55" y="4833050"/>
            <a:ext cx="11066090" cy="4283758"/>
          </a:xfrm>
        </p:spPr>
        <p:txBody>
          <a:bodyPr>
            <a:noAutofit/>
          </a:bodyPr>
          <a:lstStyle/>
          <a:p>
            <a:br>
              <a:rPr lang="es-CR" dirty="0"/>
            </a:b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4EC27C-FFEF-B8F8-503B-2B4914320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3" y="305045"/>
            <a:ext cx="1777253" cy="13625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0C807A-B6CA-8434-D123-C9240A63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695" y="305045"/>
            <a:ext cx="1777253" cy="1463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C19B95-1B48-2829-7752-4F656E485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01656"/>
              </p:ext>
            </p:extLst>
          </p:nvPr>
        </p:nvGraphicFramePr>
        <p:xfrm>
          <a:off x="0" y="1823236"/>
          <a:ext cx="64128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744">
                  <a:extLst>
                    <a:ext uri="{9D8B030D-6E8A-4147-A177-3AD203B41FA5}">
                      <a16:colId xmlns:a16="http://schemas.microsoft.com/office/drawing/2014/main" val="2549197098"/>
                    </a:ext>
                  </a:extLst>
                </a:gridCol>
                <a:gridCol w="5352088">
                  <a:extLst>
                    <a:ext uri="{9D8B030D-6E8A-4147-A177-3AD203B41FA5}">
                      <a16:colId xmlns:a16="http://schemas.microsoft.com/office/drawing/2014/main" val="256291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R" sz="24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R" sz="2400" dirty="0"/>
                        <a:t>Asunto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Enero 2025 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2400" dirty="0"/>
                        <a:t>Mediante Oficio 250107-01 se envía al INDER el perfil del </a:t>
                      </a:r>
                      <a:r>
                        <a:rPr lang="es-CR" sz="2400" i="1" dirty="0"/>
                        <a:t>Proyecto para la captación de la Naciente Dora María y las Mejoras del Acueducto Empalado de Calle Angelina.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9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Marzo 2025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Se construyó la jaula de protección del tanque de Patios.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856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78BF16-5A2E-0D17-8FDF-16A8AF3D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832" y="1823236"/>
            <a:ext cx="6392924" cy="35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F7029-3700-6674-6ED1-CFA51E356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1A216-5133-77E6-A36B-38370DEF5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733" y="460675"/>
            <a:ext cx="9144000" cy="911271"/>
          </a:xfrm>
        </p:spPr>
        <p:txBody>
          <a:bodyPr>
            <a:normAutofit/>
          </a:bodyPr>
          <a:lstStyle/>
          <a:p>
            <a:r>
              <a:rPr lang="es-CR" sz="4800" b="1" dirty="0"/>
              <a:t>Informe de Presidencia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3CBA53-E8F0-2B8A-8552-53AEFECA0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55" y="4833050"/>
            <a:ext cx="11066090" cy="4283758"/>
          </a:xfrm>
        </p:spPr>
        <p:txBody>
          <a:bodyPr>
            <a:noAutofit/>
          </a:bodyPr>
          <a:lstStyle/>
          <a:p>
            <a:br>
              <a:rPr lang="es-CR" dirty="0"/>
            </a:br>
            <a:endParaRPr lang="es-C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43B699-4D62-79BE-F93B-431910F5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5"/>
            <a:ext cx="1777253" cy="13625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CBDDC99-8AFD-600D-1766-9E07805A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747" y="133729"/>
            <a:ext cx="1777253" cy="1463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DA0C58-EC68-B5FF-6C08-A7DD8CA88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13070"/>
              </p:ext>
            </p:extLst>
          </p:nvPr>
        </p:nvGraphicFramePr>
        <p:xfrm>
          <a:off x="503688" y="1823236"/>
          <a:ext cx="1106609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165">
                  <a:extLst>
                    <a:ext uri="{9D8B030D-6E8A-4147-A177-3AD203B41FA5}">
                      <a16:colId xmlns:a16="http://schemas.microsoft.com/office/drawing/2014/main" val="2549197098"/>
                    </a:ext>
                  </a:extLst>
                </a:gridCol>
                <a:gridCol w="8958925">
                  <a:extLst>
                    <a:ext uri="{9D8B030D-6E8A-4147-A177-3AD203B41FA5}">
                      <a16:colId xmlns:a16="http://schemas.microsoft.com/office/drawing/2014/main" val="2562911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R" sz="24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R" sz="2400" dirty="0"/>
                        <a:t>Asunto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Marzo 2025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La Municipalidad de Cartago rechazó el Certificado de Uso de Suelo.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81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R" sz="2400" dirty="0"/>
                        <a:t>Mayo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Culmina el proceso de justificación y presión ante la Municipalidad de Cartago para el otorgamiento del Certificado de Uso de Suelo, que es finalmente otorgado pero queda condicionado.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39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Junio 2025 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AyA indica su incapacidad de realizar el diseño de la infraestructura necesaria para la captación de la naciente Dora María.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Se han coordinado sesiones de trabajo en conjunto con el INDER, Ingeniería de AyA y el Consultor de Hidrogeotecnia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91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R" sz="2400" dirty="0"/>
                        <a:t>Julio 2025</a:t>
                      </a:r>
                      <a:endParaRPr lang="en-C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400" dirty="0"/>
                        <a:t>Se contrata Estudio de Impacto Ambiental como para ser presentado ante SETENA como parte de los requerimientos de la Municipalidad de Cartago e INDER.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485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382</Words>
  <Application>Microsoft Office PowerPoint</Application>
  <PresentationFormat>Panorámica</PresentationFormat>
  <Paragraphs>49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Informe de Presidencia</vt:lpstr>
      <vt:lpstr>Informe de Presidencia</vt:lpstr>
      <vt:lpstr>Informe de Presidencia</vt:lpstr>
      <vt:lpstr>Informe de Presidencia</vt:lpstr>
      <vt:lpstr>Informe de Presidencia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Angelina</dc:creator>
  <cp:lastModifiedBy>Angelina</cp:lastModifiedBy>
  <cp:revision>6</cp:revision>
  <dcterms:created xsi:type="dcterms:W3CDTF">2025-06-20T17:36:22Z</dcterms:created>
  <dcterms:modified xsi:type="dcterms:W3CDTF">2025-07-07T19:40:50Z</dcterms:modified>
</cp:coreProperties>
</file>